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6" r:id="rId7"/>
    <p:sldId id="264" r:id="rId8"/>
    <p:sldId id="265" r:id="rId9"/>
    <p:sldId id="267" r:id="rId10"/>
    <p:sldId id="262" r:id="rId11"/>
    <p:sldId id="263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77DFA-5D0A-446F-809B-55EFA00735A2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4B19A-29C7-4683-8EEB-53831527D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436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4B19A-29C7-4683-8EEB-53831527D81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268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AC4D7-2B84-45F1-8569-3FFC3788A475}" type="datetimeFigureOut">
              <a:rPr lang="ru-RU" smtClean="0"/>
              <a:pPr/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DEA9-60C1-4D09-9060-0B9B7A7A1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16632"/>
            <a:ext cx="8501122" cy="504056"/>
          </a:xfrm>
        </p:spPr>
        <p:txBody>
          <a:bodyPr>
            <a:noAutofit/>
          </a:bodyPr>
          <a:lstStyle/>
          <a:p>
            <a:r>
              <a:rPr lang="ru-RU" sz="3200" b="1" dirty="0" err="1"/>
              <a:t>Ароматты</a:t>
            </a:r>
            <a:r>
              <a:rPr lang="ru-RU" sz="3200" b="1" dirty="0"/>
              <a:t> </a:t>
            </a:r>
            <a:r>
              <a:rPr lang="ru-RU" sz="3200" b="1" dirty="0" err="1"/>
              <a:t>және</a:t>
            </a:r>
            <a:r>
              <a:rPr lang="ru-RU" sz="3200" b="1" dirty="0"/>
              <a:t> </a:t>
            </a:r>
            <a:r>
              <a:rPr lang="ru-RU" sz="3200" b="1" dirty="0" err="1"/>
              <a:t>гетероциклды</a:t>
            </a:r>
            <a:r>
              <a:rPr lang="ru-RU" sz="3200" b="1" dirty="0"/>
              <a:t> </a:t>
            </a:r>
            <a:r>
              <a:rPr lang="ru-RU" sz="3200" b="1" dirty="0" err="1"/>
              <a:t>орынбасарлары</a:t>
            </a:r>
            <a:r>
              <a:rPr lang="ru-RU" sz="3200" b="1" dirty="0"/>
              <a:t> бар </a:t>
            </a:r>
            <a:r>
              <a:rPr lang="ru-RU" sz="3200" b="1" dirty="0" err="1"/>
              <a:t>винилды</a:t>
            </a:r>
            <a:r>
              <a:rPr lang="ru-RU" sz="3200" b="1" dirty="0"/>
              <a:t> </a:t>
            </a:r>
            <a:r>
              <a:rPr lang="ru-RU" sz="3200" b="1" dirty="0" err="1"/>
              <a:t>мономерлер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643998" cy="6000768"/>
          </a:xfrm>
        </p:spPr>
        <p:txBody>
          <a:bodyPr>
            <a:noAutofit/>
          </a:bodyPr>
          <a:lstStyle/>
          <a:p>
            <a:r>
              <a:rPr lang="kk-KZ" sz="2600" b="1" dirty="0" smtClean="0">
                <a:solidFill>
                  <a:schemeClr val="tx1"/>
                </a:solidFill>
              </a:rPr>
              <a:t>Стирол және оның туындылары</a:t>
            </a:r>
          </a:p>
          <a:p>
            <a:pPr algn="just"/>
            <a:r>
              <a:rPr lang="kk-KZ" sz="2600" dirty="0" smtClean="0">
                <a:solidFill>
                  <a:schemeClr val="tx1"/>
                </a:solidFill>
              </a:rPr>
              <a:t>Стирол, </a:t>
            </a:r>
            <a:r>
              <a:rPr lang="kk-KZ" sz="2600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kk-KZ" sz="2600" dirty="0" smtClean="0">
                <a:solidFill>
                  <a:schemeClr val="tx1"/>
                </a:solidFill>
              </a:rPr>
              <a:t>-метилстирол, винилтолуол, винилкетондар, винилпиридиндер, винилкарбозолдар</a:t>
            </a:r>
          </a:p>
          <a:p>
            <a:pPr algn="just"/>
            <a:r>
              <a:rPr lang="kk-KZ" sz="2600" b="1" dirty="0" smtClean="0">
                <a:solidFill>
                  <a:schemeClr val="tx1"/>
                </a:solidFill>
              </a:rPr>
              <a:t>Стирол С</a:t>
            </a:r>
            <a:r>
              <a:rPr lang="kk-KZ" sz="2600" b="1" baseline="-25000" dirty="0" smtClean="0">
                <a:solidFill>
                  <a:schemeClr val="tx1"/>
                </a:solidFill>
              </a:rPr>
              <a:t>6</a:t>
            </a:r>
            <a:r>
              <a:rPr lang="kk-KZ" sz="2600" b="1" dirty="0" smtClean="0">
                <a:solidFill>
                  <a:schemeClr val="tx1"/>
                </a:solidFill>
              </a:rPr>
              <a:t>Н</a:t>
            </a:r>
            <a:r>
              <a:rPr lang="kk-KZ" sz="2600" b="1" baseline="-25000" dirty="0" smtClean="0">
                <a:solidFill>
                  <a:schemeClr val="tx1"/>
                </a:solidFill>
              </a:rPr>
              <a:t>5</a:t>
            </a:r>
            <a:r>
              <a:rPr lang="kk-KZ" sz="2600" b="1" dirty="0" smtClean="0">
                <a:solidFill>
                  <a:schemeClr val="tx1"/>
                </a:solidFill>
              </a:rPr>
              <a:t>-СН</a:t>
            </a:r>
            <a:r>
              <a:rPr lang="ru-RU" sz="2600" b="1" dirty="0" smtClean="0">
                <a:solidFill>
                  <a:schemeClr val="tx1"/>
                </a:solidFill>
              </a:rPr>
              <a:t>=СН</a:t>
            </a:r>
            <a:r>
              <a:rPr lang="ru-RU" sz="2600" b="1" baseline="-25000" dirty="0" smtClean="0">
                <a:solidFill>
                  <a:schemeClr val="tx1"/>
                </a:solidFill>
              </a:rPr>
              <a:t>2</a:t>
            </a:r>
            <a:r>
              <a:rPr lang="ru-RU" sz="2600" b="1" dirty="0" smtClean="0">
                <a:solidFill>
                  <a:schemeClr val="tx1"/>
                </a:solidFill>
              </a:rPr>
              <a:t>- </a:t>
            </a:r>
            <a:r>
              <a:rPr lang="kk-KZ" sz="2600" dirty="0" smtClean="0">
                <a:solidFill>
                  <a:schemeClr val="tx1"/>
                </a:solidFill>
              </a:rPr>
              <a:t>түссіз сұйықтық, Тқайнау</a:t>
            </a:r>
            <a:r>
              <a:rPr lang="ru-RU" sz="2600" dirty="0" smtClean="0">
                <a:solidFill>
                  <a:schemeClr val="tx1"/>
                </a:solidFill>
              </a:rPr>
              <a:t>=</a:t>
            </a:r>
            <a:r>
              <a:rPr lang="kk-KZ" sz="2600" dirty="0" smtClean="0">
                <a:solidFill>
                  <a:schemeClr val="tx1"/>
                </a:solidFill>
              </a:rPr>
              <a:t> 145</a:t>
            </a:r>
            <a:r>
              <a:rPr lang="kk-KZ" sz="2600" baseline="30000" dirty="0" smtClean="0">
                <a:solidFill>
                  <a:schemeClr val="tx1"/>
                </a:solidFill>
              </a:rPr>
              <a:t>0</a:t>
            </a:r>
            <a:r>
              <a:rPr lang="kk-KZ" sz="2600" dirty="0" smtClean="0">
                <a:solidFill>
                  <a:schemeClr val="tx1"/>
                </a:solidFill>
              </a:rPr>
              <a:t>С, Тбалқу </a:t>
            </a:r>
            <a:r>
              <a:rPr lang="ru-RU" sz="2600" dirty="0" smtClean="0">
                <a:solidFill>
                  <a:schemeClr val="tx1"/>
                </a:solidFill>
              </a:rPr>
              <a:t>=30,6</a:t>
            </a:r>
            <a:r>
              <a:rPr lang="ru-RU" sz="2600" baseline="30000" dirty="0" smtClean="0">
                <a:solidFill>
                  <a:schemeClr val="tx1"/>
                </a:solidFill>
              </a:rPr>
              <a:t>0</a:t>
            </a:r>
            <a:r>
              <a:rPr lang="ru-RU" sz="2600" dirty="0" smtClean="0">
                <a:solidFill>
                  <a:schemeClr val="tx1"/>
                </a:solidFill>
              </a:rPr>
              <a:t>С, </a:t>
            </a:r>
            <a:r>
              <a:rPr lang="ru-RU" sz="2600" dirty="0" smtClean="0">
                <a:solidFill>
                  <a:schemeClr val="tx1"/>
                </a:solidFill>
                <a:sym typeface="Symbol"/>
              </a:rPr>
              <a:t></a:t>
            </a:r>
            <a:r>
              <a:rPr lang="ru-RU" sz="2600" dirty="0" smtClean="0">
                <a:solidFill>
                  <a:schemeClr val="tx1"/>
                </a:solidFill>
              </a:rPr>
              <a:t>=905,9кг/м</a:t>
            </a:r>
            <a:r>
              <a:rPr lang="ru-RU" sz="2600" baseline="30000" dirty="0" smtClean="0">
                <a:solidFill>
                  <a:schemeClr val="tx1"/>
                </a:solidFill>
              </a:rPr>
              <a:t>3</a:t>
            </a:r>
            <a:r>
              <a:rPr lang="ru-RU" sz="2600" dirty="0" smtClean="0">
                <a:solidFill>
                  <a:schemeClr val="tx1"/>
                </a:solidFill>
              </a:rPr>
              <a:t>. Суда </a:t>
            </a:r>
            <a:r>
              <a:rPr lang="ru-RU" sz="2600" dirty="0" err="1" smtClean="0">
                <a:solidFill>
                  <a:schemeClr val="tx1"/>
                </a:solidFill>
              </a:rPr>
              <a:t>нашар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ериді</a:t>
            </a:r>
            <a:r>
              <a:rPr lang="ru-RU" sz="2600" dirty="0" smtClean="0">
                <a:solidFill>
                  <a:schemeClr val="tx1"/>
                </a:solidFill>
              </a:rPr>
              <a:t>, метанол, этанол, </a:t>
            </a:r>
            <a:r>
              <a:rPr lang="ru-RU" sz="2600" dirty="0" err="1" smtClean="0">
                <a:solidFill>
                  <a:schemeClr val="tx1"/>
                </a:solidFill>
              </a:rPr>
              <a:t>диэтил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эфирі</a:t>
            </a:r>
            <a:r>
              <a:rPr lang="ru-RU" sz="2600" dirty="0" smtClean="0">
                <a:solidFill>
                  <a:schemeClr val="tx1"/>
                </a:solidFill>
              </a:rPr>
              <a:t>, ацетон, ССІ</a:t>
            </a:r>
            <a:r>
              <a:rPr lang="ru-RU" sz="2600" baseline="-25000" dirty="0" smtClean="0">
                <a:solidFill>
                  <a:schemeClr val="tx1"/>
                </a:solidFill>
              </a:rPr>
              <a:t>4</a:t>
            </a:r>
            <a:r>
              <a:rPr lang="ru-RU" sz="2600" dirty="0" smtClean="0">
                <a:solidFill>
                  <a:schemeClr val="tx1"/>
                </a:solidFill>
              </a:rPr>
              <a:t>  </a:t>
            </a:r>
            <a:r>
              <a:rPr lang="ru-RU" sz="2600" dirty="0" err="1" smtClean="0">
                <a:solidFill>
                  <a:schemeClr val="tx1"/>
                </a:solidFill>
              </a:rPr>
              <a:t>жақсы араласады</a:t>
            </a:r>
            <a:r>
              <a:rPr lang="ru-RU" sz="2600" dirty="0" smtClean="0">
                <a:solidFill>
                  <a:schemeClr val="tx1"/>
                </a:solidFill>
              </a:rPr>
              <a:t>. </a:t>
            </a:r>
            <a:r>
              <a:rPr lang="ru-RU" sz="2600" dirty="0" err="1" smtClean="0">
                <a:solidFill>
                  <a:schemeClr val="tx1"/>
                </a:solidFill>
              </a:rPr>
              <a:t>Әр түрлі органикалық заттарды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жақсы ерітеді</a:t>
            </a:r>
            <a:r>
              <a:rPr lang="ru-RU" sz="2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kk-KZ" sz="2600" b="1" i="1" dirty="0" smtClean="0">
                <a:solidFill>
                  <a:schemeClr val="tx1"/>
                </a:solidFill>
              </a:rPr>
              <a:t>Стиролды алудың өндірістік әдістері:</a:t>
            </a:r>
          </a:p>
          <a:p>
            <a:pPr algn="just"/>
            <a:r>
              <a:rPr lang="kk-KZ" sz="2600" dirty="0" smtClean="0">
                <a:solidFill>
                  <a:schemeClr val="tx1"/>
                </a:solidFill>
              </a:rPr>
              <a:t>Стиролды этилбензолдан дегидрлеумен алу.</a:t>
            </a:r>
          </a:p>
          <a:p>
            <a:r>
              <a:rPr lang="kk-KZ" sz="2600" dirty="0" smtClean="0">
                <a:solidFill>
                  <a:schemeClr val="tx1"/>
                </a:solidFill>
              </a:rPr>
              <a:t>С</a:t>
            </a:r>
            <a:r>
              <a:rPr lang="kk-KZ" sz="2600" baseline="-25000" dirty="0" smtClean="0">
                <a:solidFill>
                  <a:schemeClr val="tx1"/>
                </a:solidFill>
              </a:rPr>
              <a:t>6</a:t>
            </a:r>
            <a:r>
              <a:rPr lang="kk-KZ" sz="2600" dirty="0" smtClean="0">
                <a:solidFill>
                  <a:schemeClr val="tx1"/>
                </a:solidFill>
              </a:rPr>
              <a:t>Н</a:t>
            </a:r>
            <a:r>
              <a:rPr lang="kk-KZ" sz="2600" baseline="-25000" dirty="0" smtClean="0">
                <a:solidFill>
                  <a:schemeClr val="tx1"/>
                </a:solidFill>
              </a:rPr>
              <a:t>5</a:t>
            </a:r>
            <a:r>
              <a:rPr lang="kk-KZ" sz="2600" dirty="0" smtClean="0">
                <a:solidFill>
                  <a:schemeClr val="tx1"/>
                </a:solidFill>
              </a:rPr>
              <a:t>-СН</a:t>
            </a:r>
            <a:r>
              <a:rPr lang="ru-RU" sz="2600" baseline="-25000" dirty="0" smtClean="0">
                <a:solidFill>
                  <a:schemeClr val="tx1"/>
                </a:solidFill>
              </a:rPr>
              <a:t>2</a:t>
            </a:r>
            <a:r>
              <a:rPr lang="ru-RU" sz="2600" dirty="0" smtClean="0">
                <a:solidFill>
                  <a:schemeClr val="tx1"/>
                </a:solidFill>
              </a:rPr>
              <a:t>СН</a:t>
            </a:r>
            <a:r>
              <a:rPr lang="ru-RU" sz="2600" baseline="-25000" dirty="0" smtClean="0">
                <a:solidFill>
                  <a:schemeClr val="tx1"/>
                </a:solidFill>
              </a:rPr>
              <a:t>3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→ </a:t>
            </a:r>
            <a:r>
              <a:rPr lang="kk-KZ" sz="2600" dirty="0" smtClean="0">
                <a:solidFill>
                  <a:schemeClr val="tx1"/>
                </a:solidFill>
              </a:rPr>
              <a:t>С</a:t>
            </a:r>
            <a:r>
              <a:rPr lang="kk-KZ" sz="2600" baseline="-25000" dirty="0" smtClean="0">
                <a:solidFill>
                  <a:schemeClr val="tx1"/>
                </a:solidFill>
              </a:rPr>
              <a:t>6</a:t>
            </a:r>
            <a:r>
              <a:rPr lang="kk-KZ" sz="2600" dirty="0" smtClean="0">
                <a:solidFill>
                  <a:schemeClr val="tx1"/>
                </a:solidFill>
              </a:rPr>
              <a:t>Н</a:t>
            </a:r>
            <a:r>
              <a:rPr lang="kk-KZ" sz="2600" baseline="-25000" dirty="0" smtClean="0">
                <a:solidFill>
                  <a:schemeClr val="tx1"/>
                </a:solidFill>
              </a:rPr>
              <a:t>5</a:t>
            </a:r>
            <a:r>
              <a:rPr lang="kk-KZ" sz="2600" dirty="0" smtClean="0">
                <a:solidFill>
                  <a:schemeClr val="tx1"/>
                </a:solidFill>
              </a:rPr>
              <a:t>-СН</a:t>
            </a:r>
            <a:r>
              <a:rPr lang="ru-RU" sz="2600" dirty="0" smtClean="0">
                <a:solidFill>
                  <a:schemeClr val="tx1"/>
                </a:solidFill>
              </a:rPr>
              <a:t>=СН</a:t>
            </a:r>
            <a:r>
              <a:rPr lang="ru-RU" sz="2600" baseline="-25000" dirty="0" smtClean="0">
                <a:solidFill>
                  <a:schemeClr val="tx1"/>
                </a:solidFill>
              </a:rPr>
              <a:t>2 </a:t>
            </a:r>
            <a:r>
              <a:rPr lang="ru-RU" sz="2600" dirty="0" smtClean="0">
                <a:solidFill>
                  <a:schemeClr val="tx1"/>
                </a:solidFill>
              </a:rPr>
              <a:t>+ Н</a:t>
            </a:r>
            <a:r>
              <a:rPr lang="ru-RU" sz="2600" baseline="-25000" dirty="0" smtClean="0">
                <a:solidFill>
                  <a:schemeClr val="tx1"/>
                </a:solidFill>
              </a:rPr>
              <a:t>2</a:t>
            </a:r>
          </a:p>
          <a:p>
            <a:r>
              <a:rPr lang="ru-RU" sz="2600" dirty="0" smtClean="0">
                <a:solidFill>
                  <a:schemeClr val="tx1"/>
                </a:solidFill>
                <a:sym typeface="Symbol"/>
              </a:rPr>
              <a:t>Н</a:t>
            </a:r>
            <a:r>
              <a:rPr lang="ru-RU" sz="2600" baseline="30000" dirty="0" smtClean="0">
                <a:solidFill>
                  <a:schemeClr val="tx1"/>
                </a:solidFill>
                <a:sym typeface="Symbol"/>
              </a:rPr>
              <a:t>0</a:t>
            </a:r>
            <a:r>
              <a:rPr lang="kk-KZ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= +124кДж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smtClean="0">
                <a:solidFill>
                  <a:schemeClr val="tx1"/>
                </a:solidFill>
              </a:rPr>
              <a:t>Т = 873 К</a:t>
            </a:r>
          </a:p>
          <a:p>
            <a:r>
              <a:rPr lang="kk-KZ" sz="2600" dirty="0" smtClean="0">
                <a:solidFill>
                  <a:schemeClr val="tx1"/>
                </a:solidFill>
              </a:rPr>
              <a:t>Реакция қайтымды, эндотермиялық, гетерогенді-каталитикалық реакция.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29718" cy="657227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N-</a:t>
            </a:r>
            <a:r>
              <a:rPr lang="kk-KZ" b="1" dirty="0" smtClean="0"/>
              <a:t>винилпирролидон (</a:t>
            </a:r>
            <a:r>
              <a:rPr lang="en-US" b="1" dirty="0" smtClean="0"/>
              <a:t>N</a:t>
            </a:r>
            <a:r>
              <a:rPr lang="kk-KZ" b="1" dirty="0" smtClean="0"/>
              <a:t>-ВП):</a:t>
            </a:r>
          </a:p>
          <a:p>
            <a:pPr>
              <a:defRPr/>
            </a:pPr>
            <a:r>
              <a:rPr lang="kk-KZ" sz="2800" b="1" dirty="0" smtClean="0"/>
              <a:t>ПВП негізгі қолдану саласы-медицина. ММ қарай ПВП </a:t>
            </a:r>
            <a:endParaRPr lang="ru-RU" sz="2800" dirty="0" smtClean="0"/>
          </a:p>
          <a:p>
            <a:pPr marL="0" indent="0">
              <a:buNone/>
              <a:defRPr/>
            </a:pPr>
            <a:r>
              <a:rPr lang="ru-RU" sz="2800" dirty="0" smtClean="0"/>
              <a:t> - </a:t>
            </a:r>
            <a:r>
              <a:rPr lang="ru-RU" sz="2800" dirty="0" err="1" smtClean="0"/>
              <a:t>токсикалық заттарды</a:t>
            </a:r>
            <a:r>
              <a:rPr lang="ru-RU" sz="2800" dirty="0" smtClean="0"/>
              <a:t> </a:t>
            </a:r>
            <a:r>
              <a:rPr lang="ru-RU" sz="2800" dirty="0" err="1" smtClean="0"/>
              <a:t>ағзадан шығару </a:t>
            </a:r>
            <a:r>
              <a:rPr lang="ru-RU" sz="2800" dirty="0" smtClean="0"/>
              <a:t>(ММ —10000-15000);</a:t>
            </a:r>
          </a:p>
          <a:p>
            <a:pPr marL="0" indent="0">
              <a:buNone/>
              <a:defRPr/>
            </a:pPr>
            <a:r>
              <a:rPr lang="ru-RU" sz="2800" dirty="0" err="1" smtClean="0"/>
              <a:t>-плазманың орнына</a:t>
            </a:r>
            <a:r>
              <a:rPr lang="ru-RU" sz="2800" dirty="0" smtClean="0"/>
              <a:t> </a:t>
            </a:r>
            <a:r>
              <a:rPr lang="ru-RU" sz="2800" dirty="0" err="1" smtClean="0"/>
              <a:t>қолданатын ерітінділер</a:t>
            </a:r>
            <a:r>
              <a:rPr lang="ru-RU" sz="2800" dirty="0" smtClean="0"/>
              <a:t> </a:t>
            </a:r>
            <a:r>
              <a:rPr lang="ru-RU" sz="2800" dirty="0" err="1" smtClean="0"/>
              <a:t>ретінде</a:t>
            </a:r>
            <a:r>
              <a:rPr lang="ru-RU" sz="2800" dirty="0" smtClean="0"/>
              <a:t>     (ММ- 25000-40000);</a:t>
            </a:r>
          </a:p>
          <a:p>
            <a:pPr marL="0" indent="0">
              <a:buNone/>
              <a:defRPr/>
            </a:pPr>
            <a:r>
              <a:rPr lang="ru-RU" sz="2800" dirty="0" smtClean="0"/>
              <a:t>- </a:t>
            </a:r>
            <a:r>
              <a:rPr lang="ru-RU" sz="2800" dirty="0" err="1" smtClean="0"/>
              <a:t>дәрілік</a:t>
            </a:r>
            <a:r>
              <a:rPr lang="ru-RU" sz="2800" dirty="0" smtClean="0"/>
              <a:t> </a:t>
            </a:r>
            <a:r>
              <a:rPr lang="ru-RU" sz="2800" dirty="0" err="1" smtClean="0"/>
              <a:t>заттардың</a:t>
            </a:r>
            <a:r>
              <a:rPr lang="ru-RU" sz="2800" dirty="0" smtClean="0"/>
              <a:t> </a:t>
            </a:r>
            <a:r>
              <a:rPr lang="ru-RU" sz="2800" dirty="0" err="1" smtClean="0"/>
              <a:t>әсерін</a:t>
            </a:r>
            <a:r>
              <a:rPr lang="ru-RU" sz="2800" dirty="0" smtClean="0"/>
              <a:t> </a:t>
            </a:r>
            <a:r>
              <a:rPr lang="ru-RU" sz="2800" dirty="0" err="1" smtClean="0"/>
              <a:t>ұзарту</a:t>
            </a:r>
            <a:r>
              <a:rPr lang="ru-RU" sz="2800" dirty="0" smtClean="0"/>
              <a:t> </a:t>
            </a:r>
            <a:r>
              <a:rPr lang="ru-RU" sz="2800" dirty="0" err="1" smtClean="0"/>
              <a:t>үшін</a:t>
            </a:r>
            <a:r>
              <a:rPr lang="ru-RU" sz="2800" dirty="0" smtClean="0"/>
              <a:t>  (ММ —60 000);</a:t>
            </a:r>
          </a:p>
          <a:p>
            <a:pPr marL="0" indent="0">
              <a:buNone/>
              <a:defRPr/>
            </a:pPr>
            <a:r>
              <a:rPr lang="ru-RU" sz="2800" dirty="0" smtClean="0"/>
              <a:t>-  </a:t>
            </a:r>
            <a:r>
              <a:rPr lang="ru-RU" sz="2800" dirty="0" err="1" smtClean="0"/>
              <a:t>энтеросорбенттер</a:t>
            </a:r>
            <a:r>
              <a:rPr lang="ru-RU" sz="2800" dirty="0" smtClean="0"/>
              <a:t> </a:t>
            </a:r>
            <a:r>
              <a:rPr lang="ru-RU" sz="2800" dirty="0" err="1" smtClean="0"/>
              <a:t>ретінде</a:t>
            </a:r>
            <a:r>
              <a:rPr lang="ru-RU" sz="2800" dirty="0" smtClean="0"/>
              <a:t> (</a:t>
            </a:r>
            <a:r>
              <a:rPr lang="ru-RU" sz="2800" dirty="0" err="1" smtClean="0"/>
              <a:t>тігілген</a:t>
            </a:r>
            <a:r>
              <a:rPr lang="ru-RU" sz="2800" dirty="0" smtClean="0"/>
              <a:t>).</a:t>
            </a:r>
          </a:p>
          <a:p>
            <a:pPr algn="just">
              <a:defRPr/>
            </a:pPr>
            <a:r>
              <a:rPr lang="ru-RU" sz="2800" dirty="0" smtClean="0"/>
              <a:t>ВП </a:t>
            </a:r>
            <a:r>
              <a:rPr lang="ru-RU" sz="2800" dirty="0" err="1" smtClean="0"/>
              <a:t>және</a:t>
            </a:r>
            <a:r>
              <a:rPr lang="ru-RU" sz="2800" dirty="0" smtClean="0"/>
              <a:t> оны </a:t>
            </a:r>
            <a:r>
              <a:rPr lang="ru-RU" sz="2800" dirty="0" err="1" smtClean="0"/>
              <a:t>сополимерлері</a:t>
            </a:r>
            <a:r>
              <a:rPr lang="ru-RU" sz="2800" dirty="0" smtClean="0"/>
              <a:t>   </a:t>
            </a:r>
            <a:r>
              <a:rPr lang="ru-RU" sz="2800" dirty="0" err="1" smtClean="0"/>
              <a:t>текстильді</a:t>
            </a:r>
            <a:r>
              <a:rPr lang="ru-RU" sz="2800" dirty="0" smtClean="0"/>
              <a:t> </a:t>
            </a:r>
            <a:r>
              <a:rPr lang="ru-RU" sz="2800" dirty="0" err="1" smtClean="0"/>
              <a:t>өндірісте</a:t>
            </a:r>
            <a:r>
              <a:rPr lang="ru-RU" sz="2800" dirty="0" smtClean="0"/>
              <a:t>,  </a:t>
            </a:r>
            <a:r>
              <a:rPr lang="ru-RU" sz="2800" dirty="0" err="1" smtClean="0"/>
              <a:t>қағаз</a:t>
            </a:r>
            <a:r>
              <a:rPr lang="ru-RU" sz="2800" dirty="0" smtClean="0"/>
              <a:t> </a:t>
            </a:r>
            <a:r>
              <a:rPr lang="ru-RU" sz="2800" dirty="0" err="1" smtClean="0"/>
              <a:t>және</a:t>
            </a:r>
            <a:r>
              <a:rPr lang="ru-RU" sz="2800" dirty="0" smtClean="0"/>
              <a:t> </a:t>
            </a:r>
            <a:r>
              <a:rPr lang="ru-RU" sz="2800" dirty="0" err="1" smtClean="0"/>
              <a:t>фотоматериалдар</a:t>
            </a:r>
            <a:r>
              <a:rPr lang="ru-RU" sz="2800" dirty="0" smtClean="0"/>
              <a:t> </a:t>
            </a:r>
            <a:r>
              <a:rPr lang="ru-RU" sz="2800" dirty="0" err="1" smtClean="0"/>
              <a:t>өндірісінде</a:t>
            </a:r>
            <a:r>
              <a:rPr lang="ru-RU" sz="2800" dirty="0" smtClean="0"/>
              <a:t>, </a:t>
            </a:r>
            <a:r>
              <a:rPr lang="ru-RU" sz="2800" dirty="0" err="1" smtClean="0"/>
              <a:t>тамақ</a:t>
            </a:r>
            <a:r>
              <a:rPr lang="ru-RU" sz="2800" dirty="0" smtClean="0"/>
              <a:t> </a:t>
            </a:r>
            <a:r>
              <a:rPr lang="ru-RU" sz="2800" dirty="0" err="1" smtClean="0"/>
              <a:t>өндірісінде</a:t>
            </a:r>
            <a:r>
              <a:rPr lang="ru-RU" sz="2800" dirty="0" smtClean="0"/>
              <a:t>, </a:t>
            </a:r>
            <a:r>
              <a:rPr lang="ru-RU" sz="2800" dirty="0" err="1" smtClean="0"/>
              <a:t>ауылшаруашылығанда</a:t>
            </a:r>
            <a:r>
              <a:rPr lang="ru-RU" sz="2800" dirty="0" smtClean="0"/>
              <a:t>, </a:t>
            </a:r>
            <a:r>
              <a:rPr lang="ru-RU" sz="2800" dirty="0" err="1" smtClean="0"/>
              <a:t>құрылыста</a:t>
            </a:r>
            <a:r>
              <a:rPr lang="ru-RU" sz="2800" dirty="0" smtClean="0"/>
              <a:t> </a:t>
            </a:r>
            <a:r>
              <a:rPr lang="ru-RU" sz="2800" dirty="0" err="1" smtClean="0"/>
              <a:t>кеңінен</a:t>
            </a:r>
            <a:r>
              <a:rPr lang="ru-RU" sz="2800" dirty="0" smtClean="0"/>
              <a:t> </a:t>
            </a:r>
            <a:r>
              <a:rPr lang="ru-RU" sz="2800" dirty="0" err="1" smtClean="0"/>
              <a:t>қолданылады</a:t>
            </a:r>
            <a:r>
              <a:rPr lang="ru-RU" sz="2800" dirty="0" smtClean="0"/>
              <a:t>.</a:t>
            </a:r>
          </a:p>
          <a:p>
            <a:pPr algn="just">
              <a:defRPr/>
            </a:pPr>
            <a:r>
              <a:rPr lang="ru-RU" sz="2800" dirty="0" err="1" smtClean="0"/>
              <a:t>Алғаш рет</a:t>
            </a:r>
            <a:r>
              <a:rPr lang="ru-RU" sz="2800" dirty="0" smtClean="0"/>
              <a:t> </a:t>
            </a:r>
            <a:r>
              <a:rPr lang="en-US" sz="2800" dirty="0" smtClean="0"/>
              <a:t> N</a:t>
            </a:r>
            <a:r>
              <a:rPr lang="ru-RU" sz="2800" dirty="0" smtClean="0"/>
              <a:t>-ВП  </a:t>
            </a:r>
            <a:r>
              <a:rPr lang="ru-RU" sz="2800" dirty="0" smtClean="0">
                <a:sym typeface="Symbol"/>
              </a:rPr>
              <a:t></a:t>
            </a:r>
            <a:r>
              <a:rPr lang="ru-RU" sz="2800" dirty="0" smtClean="0"/>
              <a:t>-</a:t>
            </a:r>
            <a:r>
              <a:rPr lang="ru-RU" sz="2800" dirty="0" err="1" smtClean="0"/>
              <a:t>пирролидонды</a:t>
            </a:r>
            <a:r>
              <a:rPr lang="ru-RU" sz="2800" dirty="0" smtClean="0"/>
              <a:t>  </a:t>
            </a:r>
            <a:r>
              <a:rPr lang="ru-RU" sz="2800" dirty="0" err="1" smtClean="0"/>
              <a:t>ацетиленмен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винилдеу</a:t>
            </a:r>
            <a:r>
              <a:rPr lang="ru-RU" sz="2800" dirty="0" smtClean="0"/>
              <a:t> </a:t>
            </a:r>
            <a:r>
              <a:rPr lang="ru-RU" sz="2800" dirty="0" err="1" smtClean="0"/>
              <a:t>арқылы синтезделді</a:t>
            </a:r>
            <a:r>
              <a:rPr lang="ru-RU" sz="2800" dirty="0" smtClean="0"/>
              <a:t>.   </a:t>
            </a:r>
            <a:r>
              <a:rPr lang="ru-RU" sz="2800" dirty="0" err="1" smtClean="0"/>
              <a:t>Кейіннен</a:t>
            </a:r>
            <a:r>
              <a:rPr lang="ru-RU" sz="2800" dirty="0" smtClean="0"/>
              <a:t> </a:t>
            </a:r>
            <a:r>
              <a:rPr lang="ru-RU" sz="2800" dirty="0" err="1" smtClean="0"/>
              <a:t>басқа әдістер, ажырату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реакцияларына</a:t>
            </a:r>
            <a:r>
              <a:rPr lang="ru-RU" sz="2800" dirty="0" smtClean="0"/>
              <a:t> </a:t>
            </a:r>
            <a:r>
              <a:rPr lang="ru-RU" sz="2800" dirty="0" err="1" smtClean="0"/>
              <a:t>негізделген</a:t>
            </a:r>
            <a:r>
              <a:rPr lang="ru-RU" sz="2800" dirty="0" smtClean="0"/>
              <a:t> (</a:t>
            </a:r>
            <a:r>
              <a:rPr lang="ru-RU" sz="2800" dirty="0" err="1" smtClean="0"/>
              <a:t>дегидрогалогендеу</a:t>
            </a:r>
            <a:r>
              <a:rPr lang="ru-RU" sz="2800" dirty="0" smtClean="0"/>
              <a:t>, </a:t>
            </a:r>
            <a:r>
              <a:rPr lang="ru-RU" sz="2800" dirty="0" err="1" smtClean="0"/>
              <a:t>дегидратациялау</a:t>
            </a:r>
            <a:r>
              <a:rPr lang="ru-RU" sz="2800" dirty="0" smtClean="0"/>
              <a:t> т.б.)  </a:t>
            </a:r>
            <a:r>
              <a:rPr lang="ru-RU" sz="2800" dirty="0" err="1" smtClean="0"/>
              <a:t>және орынбасу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реакциялары</a:t>
            </a:r>
            <a:r>
              <a:rPr lang="ru-RU" sz="2800" dirty="0" smtClean="0"/>
              <a:t> </a:t>
            </a:r>
            <a:r>
              <a:rPr lang="ru-RU" sz="2800" dirty="0" err="1" smtClean="0"/>
              <a:t>(қайтавинилдеу</a:t>
            </a:r>
            <a:r>
              <a:rPr lang="ru-RU" sz="2800" dirty="0" smtClean="0"/>
              <a:t>) </a:t>
            </a:r>
          </a:p>
          <a:p>
            <a:endParaRPr lang="kk-KZ" b="1" dirty="0" smtClean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38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пирролидонды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baseline="-25000" dirty="0" smtClean="0">
                <a:latin typeface="Times New Roman" pitchFamily="18" charset="0"/>
                <a:cs typeface="Times New Roman" pitchFamily="18" charset="0"/>
              </a:rPr>
              <a:t>2-мен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винилдеу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214313" y="785813"/>
            <a:ext cx="8472487" cy="23574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Реакция Т-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373-573 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1,5-4 МПа.  Осы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жағдайда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жарылумен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ыдырайды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→ 2С + Н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             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 = 226 кДж/моль.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Пирролидонның винилдеу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сатыдан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0" y="3000372"/>
            <a:ext cx="9077325" cy="3571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kk-KZ" b="1" dirty="0" smtClean="0"/>
              <a:t>Катализаторлары: </a:t>
            </a:r>
            <a:r>
              <a:rPr lang="kk-KZ" dirty="0" smtClean="0"/>
              <a:t>сілтілік және сілтілік жер металдардың оксидтері және гидроксидтері, алкоголяттар, лактам, имид, амид тұздары.</a:t>
            </a:r>
          </a:p>
          <a:p>
            <a:endParaRPr lang="kk-KZ" dirty="0" smtClean="0"/>
          </a:p>
          <a:p>
            <a:endParaRPr lang="kk-KZ" dirty="0" smtClean="0"/>
          </a:p>
          <a:p>
            <a:r>
              <a:rPr lang="kk-KZ" dirty="0" smtClean="0"/>
              <a:t>Судың кішкентай мөлшері қатысында </a:t>
            </a:r>
            <a:r>
              <a:rPr lang="kk-KZ" b="1" dirty="0" smtClean="0"/>
              <a:t>процесс жүрмейді.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71725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пирролидонды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жанама винилирдеу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"/>
            <a:ext cx="8715436" cy="1285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b="1" dirty="0" smtClean="0">
                <a:solidFill>
                  <a:schemeClr val="tx1"/>
                </a:solidFill>
              </a:rPr>
              <a:t>Катализаторлар:</a:t>
            </a:r>
            <a:r>
              <a:rPr lang="kk-KZ" sz="2800" dirty="0" smtClean="0">
                <a:solidFill>
                  <a:schemeClr val="tx1"/>
                </a:solidFill>
              </a:rPr>
              <a:t> теміроксидті катализаторлар К-24, құрамы</a:t>
            </a:r>
            <a:r>
              <a:rPr lang="en-US" sz="2800" dirty="0" smtClean="0">
                <a:solidFill>
                  <a:schemeClr val="tx1"/>
                </a:solidFill>
              </a:rPr>
              <a:t>: Fe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O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r>
              <a:rPr lang="en-US" sz="2800" dirty="0" smtClean="0">
                <a:solidFill>
                  <a:schemeClr val="tx1"/>
                </a:solidFill>
              </a:rPr>
              <a:t>, K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CO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r>
              <a:rPr lang="en-US" sz="2800" dirty="0" smtClean="0">
                <a:solidFill>
                  <a:schemeClr val="tx1"/>
                </a:solidFill>
              </a:rPr>
              <a:t>, Cr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O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ZnO</a:t>
            </a:r>
            <a:r>
              <a:rPr lang="en-US" sz="2800" dirty="0" smtClean="0">
                <a:solidFill>
                  <a:schemeClr val="tx1"/>
                </a:solidFill>
              </a:rPr>
              <a:t>, K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SiO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714348" y="928670"/>
            <a:ext cx="7353301" cy="20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2857496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/>
              <a:t>Стирол мен пропиленоксидтің біріккен өндірісі</a:t>
            </a:r>
          </a:p>
          <a:p>
            <a:r>
              <a:rPr lang="kk-KZ" sz="2800" b="1" dirty="0" smtClean="0"/>
              <a:t>І</a:t>
            </a:r>
            <a:r>
              <a:rPr lang="ru-RU" sz="2800" b="1" dirty="0" smtClean="0"/>
              <a:t>-</a:t>
            </a:r>
            <a:r>
              <a:rPr lang="kk-KZ" sz="2800" b="1" dirty="0" smtClean="0"/>
              <a:t> сатыда: </a:t>
            </a:r>
            <a:r>
              <a:rPr lang="kk-KZ" sz="2800" dirty="0" smtClean="0"/>
              <a:t>С</a:t>
            </a:r>
            <a:r>
              <a:rPr lang="kk-KZ" sz="2800" baseline="-25000" dirty="0" smtClean="0"/>
              <a:t>6</a:t>
            </a:r>
            <a:r>
              <a:rPr lang="kk-KZ" sz="2800" dirty="0" smtClean="0"/>
              <a:t>Н</a:t>
            </a:r>
            <a:r>
              <a:rPr lang="kk-KZ" sz="2800" baseline="-25000" dirty="0" smtClean="0"/>
              <a:t>5</a:t>
            </a:r>
            <a:r>
              <a:rPr lang="kk-KZ" sz="2800" dirty="0" smtClean="0"/>
              <a:t>-СН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СН</a:t>
            </a:r>
            <a:r>
              <a:rPr lang="ru-RU" sz="2800" baseline="-25000" dirty="0" smtClean="0"/>
              <a:t>3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Times New Roman"/>
                <a:cs typeface="Times New Roman"/>
              </a:rPr>
              <a:t>→ </a:t>
            </a:r>
            <a:r>
              <a:rPr lang="kk-KZ" sz="2800" i="1" dirty="0" smtClean="0"/>
              <a:t>С</a:t>
            </a:r>
            <a:r>
              <a:rPr lang="kk-KZ" sz="2800" i="1" baseline="-25000" dirty="0" smtClean="0"/>
              <a:t>6</a:t>
            </a:r>
            <a:r>
              <a:rPr lang="kk-KZ" sz="2800" i="1" dirty="0" smtClean="0"/>
              <a:t>Н</a:t>
            </a:r>
            <a:r>
              <a:rPr lang="kk-KZ" sz="2800" i="1" baseline="-25000" dirty="0" smtClean="0"/>
              <a:t>5</a:t>
            </a:r>
            <a:r>
              <a:rPr lang="kk-KZ" sz="2800" i="1" dirty="0" smtClean="0"/>
              <a:t>-СН(ООН)</a:t>
            </a:r>
            <a:r>
              <a:rPr lang="ru-RU" sz="2800" i="1" dirty="0" smtClean="0"/>
              <a:t>СН</a:t>
            </a:r>
            <a:r>
              <a:rPr lang="ru-RU" sz="2800" i="1" baseline="-25000" dirty="0" smtClean="0"/>
              <a:t>3 </a:t>
            </a:r>
            <a:r>
              <a:rPr lang="ru-RU" sz="2800" i="1" dirty="0" smtClean="0"/>
              <a:t> </a:t>
            </a:r>
            <a:r>
              <a:rPr lang="ru-RU" sz="2800" dirty="0" smtClean="0"/>
              <a:t>(О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, 403К)</a:t>
            </a:r>
          </a:p>
          <a:p>
            <a:pPr algn="ctr"/>
            <a:r>
              <a:rPr lang="kk-KZ" sz="2800" dirty="0" smtClean="0"/>
              <a:t>Реакция гиддропероксидтың 10</a:t>
            </a:r>
            <a:r>
              <a:rPr lang="en-US" sz="2800" dirty="0" smtClean="0"/>
              <a:t>%</a:t>
            </a:r>
            <a:r>
              <a:rPr lang="kk-KZ" sz="2800" dirty="0" smtClean="0"/>
              <a:t> дейін жүреді. </a:t>
            </a:r>
            <a:endParaRPr lang="en-US" sz="2800" dirty="0" smtClean="0"/>
          </a:p>
          <a:p>
            <a:pPr algn="ctr"/>
            <a:r>
              <a:rPr lang="kk-KZ" sz="2800" b="1" dirty="0" smtClean="0"/>
              <a:t>Жанама өнімі </a:t>
            </a:r>
            <a:r>
              <a:rPr lang="kk-KZ" sz="2800" dirty="0" smtClean="0"/>
              <a:t>- ацетофенон және фенилметилкарбинол.</a:t>
            </a:r>
          </a:p>
          <a:p>
            <a:r>
              <a:rPr lang="kk-KZ" sz="2800" b="1" dirty="0" smtClean="0"/>
              <a:t>ІІ- сатыда: </a:t>
            </a:r>
            <a:r>
              <a:rPr lang="kk-KZ" sz="2800" dirty="0" smtClean="0"/>
              <a:t>пропиленнің сұйықфазалы эпоксидтеуі</a:t>
            </a:r>
          </a:p>
          <a:p>
            <a:r>
              <a:rPr lang="kk-KZ" sz="2800" dirty="0" smtClean="0"/>
              <a:t> </a:t>
            </a:r>
          </a:p>
          <a:p>
            <a:pPr algn="ctr"/>
            <a:endParaRPr lang="kk-KZ" sz="2800" dirty="0" smtClean="0"/>
          </a:p>
          <a:p>
            <a:pPr algn="ctr"/>
            <a:endParaRPr lang="kk-KZ" sz="2800" dirty="0" smtClean="0"/>
          </a:p>
          <a:p>
            <a:pPr algn="ctr"/>
            <a:r>
              <a:rPr lang="kk-KZ" sz="2800" dirty="0" smtClean="0"/>
              <a:t>Т =353-403К, Р-1,6-6,5МПа. Катализатор Мо нафтенаты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5085184"/>
            <a:ext cx="512445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715404" cy="674136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kk-KZ" sz="3300" b="1" dirty="0" smtClean="0"/>
              <a:t>ІІІ</a:t>
            </a:r>
            <a:r>
              <a:rPr lang="ru-RU" sz="3300" b="1" dirty="0" smtClean="0"/>
              <a:t>-</a:t>
            </a:r>
            <a:r>
              <a:rPr lang="kk-KZ" sz="3300" b="1" dirty="0" smtClean="0"/>
              <a:t> сатыда: </a:t>
            </a:r>
            <a:r>
              <a:rPr lang="kk-KZ" sz="3300" dirty="0" smtClean="0"/>
              <a:t>фенилметилкарбинолдың дегидратациясы:</a:t>
            </a:r>
          </a:p>
          <a:p>
            <a:pPr algn="ctr">
              <a:buNone/>
            </a:pPr>
            <a:r>
              <a:rPr lang="kk-KZ" sz="3300" dirty="0" smtClean="0"/>
              <a:t>С</a:t>
            </a:r>
            <a:r>
              <a:rPr lang="kk-KZ" sz="3300" baseline="-25000" dirty="0" smtClean="0"/>
              <a:t>6</a:t>
            </a:r>
            <a:r>
              <a:rPr lang="kk-KZ" sz="3300" dirty="0" smtClean="0"/>
              <a:t>Н</a:t>
            </a:r>
            <a:r>
              <a:rPr lang="kk-KZ" sz="3300" baseline="-25000" dirty="0" smtClean="0"/>
              <a:t>5</a:t>
            </a:r>
            <a:r>
              <a:rPr lang="kk-KZ" sz="3300" dirty="0" smtClean="0"/>
              <a:t>-СН(ОН)</a:t>
            </a:r>
            <a:r>
              <a:rPr lang="ru-RU" sz="3300" dirty="0" smtClean="0"/>
              <a:t>СН</a:t>
            </a:r>
            <a:r>
              <a:rPr lang="ru-RU" sz="3300" baseline="-25000" dirty="0" smtClean="0"/>
              <a:t>3 </a:t>
            </a:r>
            <a:r>
              <a:rPr lang="ru-RU" sz="3300" dirty="0" smtClean="0">
                <a:latin typeface="Times New Roman"/>
                <a:cs typeface="Times New Roman"/>
              </a:rPr>
              <a:t>→</a:t>
            </a:r>
            <a:r>
              <a:rPr lang="kk-KZ" sz="3300" dirty="0" smtClean="0"/>
              <a:t> С</a:t>
            </a:r>
            <a:r>
              <a:rPr lang="kk-KZ" sz="3300" baseline="-25000" dirty="0" smtClean="0"/>
              <a:t>6</a:t>
            </a:r>
            <a:r>
              <a:rPr lang="kk-KZ" sz="3300" dirty="0" smtClean="0"/>
              <a:t>Н</a:t>
            </a:r>
            <a:r>
              <a:rPr lang="kk-KZ" sz="3300" baseline="-25000" dirty="0" smtClean="0"/>
              <a:t>5</a:t>
            </a:r>
            <a:r>
              <a:rPr lang="kk-KZ" sz="3300" dirty="0" smtClean="0"/>
              <a:t>-СН</a:t>
            </a:r>
            <a:r>
              <a:rPr lang="ru-RU" sz="3300" dirty="0" smtClean="0"/>
              <a:t>=СН</a:t>
            </a:r>
            <a:r>
              <a:rPr lang="ru-RU" sz="3300" baseline="-25000" dirty="0" smtClean="0"/>
              <a:t>2 +</a:t>
            </a:r>
            <a:r>
              <a:rPr lang="ru-RU" sz="3300" dirty="0" smtClean="0"/>
              <a:t>Н</a:t>
            </a:r>
            <a:r>
              <a:rPr lang="ru-RU" sz="3300" baseline="-25000" dirty="0" smtClean="0"/>
              <a:t>2</a:t>
            </a:r>
            <a:r>
              <a:rPr lang="ru-RU" sz="3300" dirty="0" smtClean="0"/>
              <a:t>О </a:t>
            </a:r>
            <a:r>
              <a:rPr lang="en-US" sz="3300" dirty="0" smtClean="0"/>
              <a:t>(</a:t>
            </a:r>
            <a:r>
              <a:rPr lang="ru-RU" sz="3300" dirty="0" smtClean="0"/>
              <a:t>Т</a:t>
            </a:r>
            <a:r>
              <a:rPr lang="en-US" sz="3300" dirty="0" smtClean="0"/>
              <a:t>iO</a:t>
            </a:r>
            <a:r>
              <a:rPr lang="en-US" sz="3300" baseline="-25000" dirty="0" smtClean="0"/>
              <a:t>2</a:t>
            </a:r>
            <a:r>
              <a:rPr lang="en-US" sz="3300" dirty="0" smtClean="0"/>
              <a:t>, 373K)</a:t>
            </a:r>
            <a:endParaRPr lang="kk-KZ" sz="3300" dirty="0" smtClean="0"/>
          </a:p>
          <a:p>
            <a:pPr algn="just">
              <a:buNone/>
            </a:pPr>
            <a:endParaRPr lang="kk-KZ" sz="3300" dirty="0"/>
          </a:p>
          <a:p>
            <a:pPr algn="just">
              <a:buNone/>
            </a:pPr>
            <a:r>
              <a:rPr lang="kk-KZ" sz="3300" b="1" dirty="0" smtClean="0"/>
              <a:t> Этиленнің стильбенмен метатезис арқылы стиролды алу:</a:t>
            </a:r>
          </a:p>
          <a:p>
            <a:pPr algn="just">
              <a:buNone/>
            </a:pPr>
            <a:endParaRPr lang="kk-KZ" sz="3300" dirty="0" smtClean="0"/>
          </a:p>
          <a:p>
            <a:pPr algn="just">
              <a:buNone/>
            </a:pPr>
            <a:r>
              <a:rPr lang="kk-KZ" sz="3300" b="1" dirty="0" smtClean="0"/>
              <a:t>1саты: </a:t>
            </a:r>
            <a:r>
              <a:rPr lang="kk-KZ" sz="3300" dirty="0" smtClean="0"/>
              <a:t>стильбенді алу</a:t>
            </a:r>
            <a:r>
              <a:rPr lang="en-US" sz="3300" dirty="0" smtClean="0"/>
              <a:t> </a:t>
            </a:r>
            <a:r>
              <a:rPr lang="kk-KZ" sz="3300" dirty="0" smtClean="0"/>
              <a:t>(</a:t>
            </a:r>
            <a:r>
              <a:rPr lang="en-US" sz="3300" dirty="0" smtClean="0"/>
              <a:t>PbO</a:t>
            </a:r>
            <a:r>
              <a:rPr lang="en-US" sz="3300" baseline="-25000" dirty="0" smtClean="0"/>
              <a:t>2</a:t>
            </a:r>
            <a:r>
              <a:rPr lang="en-US" sz="3300" dirty="0" smtClean="0"/>
              <a:t> </a:t>
            </a:r>
            <a:r>
              <a:rPr lang="kk-KZ" sz="3300" dirty="0" smtClean="0"/>
              <a:t>н/е </a:t>
            </a:r>
            <a:r>
              <a:rPr lang="en-US" sz="3300" dirty="0" smtClean="0"/>
              <a:t> Bi</a:t>
            </a:r>
            <a:r>
              <a:rPr lang="en-US" sz="3300" baseline="-25000" dirty="0" smtClean="0"/>
              <a:t>2</a:t>
            </a:r>
            <a:r>
              <a:rPr lang="en-US" sz="3300" dirty="0" smtClean="0"/>
              <a:t>O</a:t>
            </a:r>
            <a:r>
              <a:rPr lang="en-US" sz="3300" baseline="-25000" dirty="0" smtClean="0"/>
              <a:t>3</a:t>
            </a:r>
            <a:r>
              <a:rPr lang="en-US" sz="3300" dirty="0" smtClean="0"/>
              <a:t>, T</a:t>
            </a:r>
            <a:r>
              <a:rPr lang="ru-RU" sz="3300" dirty="0" smtClean="0"/>
              <a:t>=</a:t>
            </a:r>
            <a:r>
              <a:rPr lang="en-US" sz="3300" dirty="0" smtClean="0"/>
              <a:t>873K)</a:t>
            </a:r>
            <a:endParaRPr lang="ru-RU" sz="3300" dirty="0" smtClean="0"/>
          </a:p>
          <a:p>
            <a:pPr algn="ctr">
              <a:buNone/>
            </a:pPr>
            <a:r>
              <a:rPr lang="kk-KZ" sz="3300" dirty="0" smtClean="0"/>
              <a:t>2С</a:t>
            </a:r>
            <a:r>
              <a:rPr lang="kk-KZ" sz="3300" baseline="-25000" dirty="0" smtClean="0"/>
              <a:t>6</a:t>
            </a:r>
            <a:r>
              <a:rPr lang="kk-KZ" sz="3300" dirty="0" smtClean="0"/>
              <a:t>Н</a:t>
            </a:r>
            <a:r>
              <a:rPr lang="kk-KZ" sz="3300" baseline="-25000" dirty="0" smtClean="0"/>
              <a:t>5</a:t>
            </a:r>
            <a:r>
              <a:rPr lang="kk-KZ" sz="3300" dirty="0" smtClean="0"/>
              <a:t>-</a:t>
            </a:r>
            <a:r>
              <a:rPr lang="ru-RU" sz="3300" dirty="0" smtClean="0"/>
              <a:t>СН</a:t>
            </a:r>
            <a:r>
              <a:rPr lang="ru-RU" sz="3300" baseline="-25000" dirty="0" smtClean="0"/>
              <a:t>3</a:t>
            </a:r>
            <a:r>
              <a:rPr lang="ru-RU" sz="3300" dirty="0" smtClean="0"/>
              <a:t>+ О</a:t>
            </a:r>
            <a:r>
              <a:rPr lang="ru-RU" sz="3300" baseline="-25000" dirty="0" smtClean="0"/>
              <a:t>2 </a:t>
            </a:r>
            <a:r>
              <a:rPr lang="ru-RU" sz="3300" dirty="0" smtClean="0">
                <a:latin typeface="Times New Roman"/>
                <a:cs typeface="Times New Roman"/>
              </a:rPr>
              <a:t>→</a:t>
            </a:r>
            <a:r>
              <a:rPr lang="kk-KZ" sz="3300" dirty="0" smtClean="0"/>
              <a:t> С</a:t>
            </a:r>
            <a:r>
              <a:rPr lang="kk-KZ" sz="3300" baseline="-25000" dirty="0" smtClean="0"/>
              <a:t>6</a:t>
            </a:r>
            <a:r>
              <a:rPr lang="kk-KZ" sz="3300" dirty="0" smtClean="0"/>
              <a:t>Н</a:t>
            </a:r>
            <a:r>
              <a:rPr lang="kk-KZ" sz="3300" baseline="-25000" dirty="0" smtClean="0"/>
              <a:t>5</a:t>
            </a:r>
            <a:r>
              <a:rPr lang="kk-KZ" sz="3300" dirty="0" smtClean="0"/>
              <a:t>-СН</a:t>
            </a:r>
            <a:r>
              <a:rPr lang="ru-RU" sz="3300" dirty="0" smtClean="0"/>
              <a:t>=СН-</a:t>
            </a:r>
            <a:r>
              <a:rPr lang="kk-KZ" sz="3300" dirty="0" smtClean="0"/>
              <a:t>С</a:t>
            </a:r>
            <a:r>
              <a:rPr lang="kk-KZ" sz="3300" baseline="-25000" dirty="0" smtClean="0"/>
              <a:t>6</a:t>
            </a:r>
            <a:r>
              <a:rPr lang="kk-KZ" sz="3300" dirty="0" smtClean="0"/>
              <a:t>Н</a:t>
            </a:r>
            <a:r>
              <a:rPr lang="kk-KZ" sz="3300" baseline="-25000" dirty="0" smtClean="0"/>
              <a:t>5</a:t>
            </a:r>
            <a:r>
              <a:rPr lang="ru-RU" sz="3300" baseline="-25000" dirty="0" smtClean="0"/>
              <a:t> </a:t>
            </a:r>
            <a:r>
              <a:rPr lang="ru-RU" sz="3300" dirty="0" smtClean="0"/>
              <a:t>+2Н</a:t>
            </a:r>
            <a:r>
              <a:rPr lang="ru-RU" sz="3300" baseline="-25000" dirty="0" smtClean="0"/>
              <a:t>2</a:t>
            </a:r>
            <a:r>
              <a:rPr lang="ru-RU" sz="3300" dirty="0" smtClean="0"/>
              <a:t>О</a:t>
            </a:r>
          </a:p>
          <a:p>
            <a:pPr algn="just">
              <a:buNone/>
            </a:pPr>
            <a:r>
              <a:rPr lang="kk-KZ" sz="3300" b="1" dirty="0" smtClean="0"/>
              <a:t>2 саты: </a:t>
            </a:r>
            <a:r>
              <a:rPr lang="en-US" sz="3300" dirty="0" smtClean="0"/>
              <a:t>C</a:t>
            </a:r>
            <a:r>
              <a:rPr lang="ru-RU" sz="3300" baseline="-25000" dirty="0" smtClean="0"/>
              <a:t>2</a:t>
            </a:r>
            <a:r>
              <a:rPr lang="en-US" sz="3300" dirty="0" smtClean="0"/>
              <a:t>H</a:t>
            </a:r>
            <a:r>
              <a:rPr lang="en-US" sz="3300" baseline="-25000" dirty="0" smtClean="0"/>
              <a:t>4</a:t>
            </a:r>
            <a:r>
              <a:rPr lang="kk-KZ" sz="3300" dirty="0" smtClean="0"/>
              <a:t> мен стильбеннің метатезисы (</a:t>
            </a:r>
            <a:r>
              <a:rPr lang="en-US" sz="3300" dirty="0" smtClean="0"/>
              <a:t>WO</a:t>
            </a:r>
            <a:r>
              <a:rPr lang="en-US" sz="3300" baseline="-25000" dirty="0" smtClean="0"/>
              <a:t>3</a:t>
            </a:r>
            <a:r>
              <a:rPr lang="en-US" sz="3300" dirty="0" smtClean="0"/>
              <a:t>, T</a:t>
            </a:r>
            <a:r>
              <a:rPr lang="ru-RU" sz="3300" dirty="0" smtClean="0"/>
              <a:t>=</a:t>
            </a:r>
            <a:r>
              <a:rPr lang="kk-KZ" sz="3300" dirty="0" smtClean="0"/>
              <a:t>723</a:t>
            </a:r>
            <a:r>
              <a:rPr lang="en-US" sz="3300" dirty="0" smtClean="0"/>
              <a:t>K</a:t>
            </a:r>
            <a:r>
              <a:rPr lang="ru-RU" sz="3300" dirty="0" smtClean="0"/>
              <a:t>)</a:t>
            </a:r>
            <a:endParaRPr lang="kk-KZ" sz="3300" dirty="0" smtClean="0"/>
          </a:p>
          <a:p>
            <a:pPr algn="ctr">
              <a:buNone/>
            </a:pPr>
            <a:r>
              <a:rPr lang="kk-KZ" sz="3300" dirty="0" smtClean="0"/>
              <a:t>С</a:t>
            </a:r>
            <a:r>
              <a:rPr lang="kk-KZ" sz="3300" baseline="-25000" dirty="0" smtClean="0"/>
              <a:t>6</a:t>
            </a:r>
            <a:r>
              <a:rPr lang="kk-KZ" sz="3300" dirty="0" smtClean="0"/>
              <a:t>Н</a:t>
            </a:r>
            <a:r>
              <a:rPr lang="kk-KZ" sz="3300" baseline="-25000" dirty="0" smtClean="0"/>
              <a:t>5</a:t>
            </a:r>
            <a:r>
              <a:rPr lang="kk-KZ" sz="3300" dirty="0" smtClean="0"/>
              <a:t>-СН</a:t>
            </a:r>
            <a:r>
              <a:rPr lang="ru-RU" sz="3300" dirty="0" smtClean="0"/>
              <a:t>=СН-</a:t>
            </a:r>
            <a:r>
              <a:rPr lang="kk-KZ" sz="3300" dirty="0" smtClean="0"/>
              <a:t>С</a:t>
            </a:r>
            <a:r>
              <a:rPr lang="kk-KZ" sz="3300" baseline="-25000" dirty="0" smtClean="0"/>
              <a:t>6</a:t>
            </a:r>
            <a:r>
              <a:rPr lang="kk-KZ" sz="3300" dirty="0" smtClean="0"/>
              <a:t>Н</a:t>
            </a:r>
            <a:r>
              <a:rPr lang="kk-KZ" sz="3300" baseline="-25000" dirty="0" smtClean="0"/>
              <a:t>5</a:t>
            </a:r>
            <a:r>
              <a:rPr lang="ru-RU" sz="3300" baseline="-25000" dirty="0" smtClean="0"/>
              <a:t> </a:t>
            </a:r>
            <a:r>
              <a:rPr lang="ru-RU" sz="3300" dirty="0" smtClean="0"/>
              <a:t>+</a:t>
            </a:r>
            <a:r>
              <a:rPr lang="en-US" sz="3300" dirty="0" smtClean="0"/>
              <a:t>C</a:t>
            </a:r>
            <a:r>
              <a:rPr lang="ru-RU" sz="3300" baseline="-25000" dirty="0" smtClean="0"/>
              <a:t>2</a:t>
            </a:r>
            <a:r>
              <a:rPr lang="en-US" sz="3300" dirty="0" smtClean="0"/>
              <a:t>H</a:t>
            </a:r>
            <a:r>
              <a:rPr lang="en-US" sz="3300" baseline="-25000" dirty="0" smtClean="0"/>
              <a:t>4</a:t>
            </a:r>
            <a:r>
              <a:rPr lang="ru-RU" sz="3300" dirty="0" smtClean="0">
                <a:latin typeface="Times New Roman"/>
                <a:cs typeface="Times New Roman"/>
              </a:rPr>
              <a:t> →</a:t>
            </a:r>
            <a:r>
              <a:rPr lang="kk-KZ" sz="3300" dirty="0" smtClean="0"/>
              <a:t> 2С</a:t>
            </a:r>
            <a:r>
              <a:rPr lang="kk-KZ" sz="3300" baseline="-25000" dirty="0" smtClean="0"/>
              <a:t>6</a:t>
            </a:r>
            <a:r>
              <a:rPr lang="kk-KZ" sz="3300" dirty="0" smtClean="0"/>
              <a:t>Н</a:t>
            </a:r>
            <a:r>
              <a:rPr lang="kk-KZ" sz="3300" baseline="-25000" dirty="0" smtClean="0"/>
              <a:t>5</a:t>
            </a:r>
            <a:r>
              <a:rPr lang="kk-KZ" sz="3300" dirty="0" smtClean="0"/>
              <a:t>-СН</a:t>
            </a:r>
            <a:r>
              <a:rPr lang="ru-RU" sz="3300" dirty="0" smtClean="0"/>
              <a:t>=СН</a:t>
            </a:r>
            <a:r>
              <a:rPr lang="ru-RU" sz="3300" baseline="-25000" dirty="0" smtClean="0"/>
              <a:t>2 </a:t>
            </a:r>
            <a:endParaRPr lang="en-US" sz="3300" baseline="-25000" dirty="0" smtClean="0"/>
          </a:p>
          <a:p>
            <a:pPr algn="ctr">
              <a:buNone/>
            </a:pPr>
            <a:endParaRPr lang="en-US" sz="3800" b="1" dirty="0" smtClean="0"/>
          </a:p>
          <a:p>
            <a:pPr algn="ctr">
              <a:buNone/>
            </a:pPr>
            <a:r>
              <a:rPr lang="kk-KZ" sz="3800" b="1" dirty="0" smtClean="0"/>
              <a:t>Бутадиеннің каталитикалық циклодимеризациясымен стиролды алу:</a:t>
            </a:r>
            <a:endParaRPr lang="en-US" sz="3800" b="1" dirty="0" smtClean="0"/>
          </a:p>
          <a:p>
            <a:pPr algn="ctr">
              <a:buNone/>
            </a:pPr>
            <a:endParaRPr lang="kk-KZ" sz="3800" b="1" dirty="0" smtClean="0"/>
          </a:p>
          <a:p>
            <a:pPr algn="just">
              <a:buNone/>
            </a:pPr>
            <a:endParaRPr lang="kk-KZ" sz="3300" dirty="0" smtClean="0"/>
          </a:p>
          <a:p>
            <a:pPr algn="just">
              <a:buNone/>
            </a:pPr>
            <a:endParaRPr lang="kk-KZ" sz="3300" dirty="0"/>
          </a:p>
          <a:p>
            <a:pPr algn="just">
              <a:buNone/>
            </a:pPr>
            <a:r>
              <a:rPr lang="kk-KZ" sz="3300" dirty="0" smtClean="0"/>
              <a:t>Темір карбонилдары қатысында, Т</a:t>
            </a:r>
            <a:r>
              <a:rPr lang="en-US" sz="3300" dirty="0" smtClean="0"/>
              <a:t>=</a:t>
            </a:r>
            <a:r>
              <a:rPr lang="kk-KZ" sz="3300" dirty="0" smtClean="0"/>
              <a:t>553К.  Тиімсіз процесс</a:t>
            </a:r>
            <a:r>
              <a:rPr lang="kk-KZ" dirty="0" smtClean="0"/>
              <a:t>.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5013176"/>
            <a:ext cx="7829550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001156" cy="68580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kk-KZ" sz="4100" b="1" dirty="0" smtClean="0">
                <a:sym typeface="Symbol"/>
              </a:rPr>
              <a:t></a:t>
            </a:r>
            <a:r>
              <a:rPr lang="kk-KZ" sz="4100" b="1" dirty="0" smtClean="0"/>
              <a:t>-метилстиролды алу</a:t>
            </a:r>
          </a:p>
          <a:p>
            <a:pPr algn="just">
              <a:buNone/>
            </a:pPr>
            <a:r>
              <a:rPr lang="kk-KZ" dirty="0" smtClean="0">
                <a:sym typeface="Symbol"/>
              </a:rPr>
              <a:t></a:t>
            </a:r>
            <a:r>
              <a:rPr lang="kk-KZ" dirty="0" smtClean="0"/>
              <a:t>-</a:t>
            </a:r>
            <a:r>
              <a:rPr lang="kk-KZ" sz="3400" dirty="0" smtClean="0"/>
              <a:t>метилстирол мен диенді көмірсутектер негізіндегі   термоэластопласт түріндегі блоксополимерлері- жоғары температураға тұрақты, босқа полимерлермен үйлесімді, май және минералды толтырғыштармен толтыруға қабілетті.</a:t>
            </a:r>
          </a:p>
          <a:p>
            <a:pPr algn="ctr">
              <a:buNone/>
            </a:pPr>
            <a:r>
              <a:rPr lang="kk-KZ" sz="3400" dirty="0" smtClean="0">
                <a:sym typeface="Symbol"/>
              </a:rPr>
              <a:t></a:t>
            </a:r>
            <a:r>
              <a:rPr lang="kk-KZ" sz="3400" dirty="0" smtClean="0"/>
              <a:t>-метилстирол алудын негізгі үрдісі изопропилбензолдын дегидрлеуі:</a:t>
            </a:r>
          </a:p>
          <a:p>
            <a:pPr algn="ctr">
              <a:buNone/>
            </a:pPr>
            <a:r>
              <a:rPr lang="kk-KZ" sz="3400" dirty="0" smtClean="0"/>
              <a:t>С</a:t>
            </a:r>
            <a:r>
              <a:rPr lang="kk-KZ" sz="3400" baseline="-25000" dirty="0" smtClean="0"/>
              <a:t>6</a:t>
            </a:r>
            <a:r>
              <a:rPr lang="kk-KZ" sz="3400" dirty="0" smtClean="0"/>
              <a:t>Н</a:t>
            </a:r>
            <a:r>
              <a:rPr lang="kk-KZ" sz="3400" baseline="-25000" dirty="0" smtClean="0"/>
              <a:t>5</a:t>
            </a:r>
            <a:r>
              <a:rPr lang="kk-KZ" sz="3400" dirty="0" smtClean="0"/>
              <a:t>-СН</a:t>
            </a:r>
            <a:r>
              <a:rPr lang="ru-RU" sz="3400" dirty="0" smtClean="0"/>
              <a:t>(СН</a:t>
            </a:r>
            <a:r>
              <a:rPr lang="ru-RU" sz="3400" baseline="-25000" dirty="0" smtClean="0"/>
              <a:t>3</a:t>
            </a:r>
            <a:r>
              <a:rPr lang="ru-RU" sz="3400" dirty="0" smtClean="0"/>
              <a:t>)</a:t>
            </a:r>
            <a:r>
              <a:rPr lang="ru-RU" sz="3400" baseline="-25000" dirty="0" smtClean="0"/>
              <a:t>2</a:t>
            </a:r>
            <a:r>
              <a:rPr lang="ru-RU" sz="3400" dirty="0" smtClean="0">
                <a:latin typeface="Times New Roman"/>
                <a:cs typeface="Times New Roman"/>
              </a:rPr>
              <a:t>→ </a:t>
            </a:r>
            <a:r>
              <a:rPr lang="kk-KZ" sz="3400" dirty="0" smtClean="0"/>
              <a:t>С</a:t>
            </a:r>
            <a:r>
              <a:rPr lang="kk-KZ" sz="3400" baseline="-25000" dirty="0" smtClean="0"/>
              <a:t>6</a:t>
            </a:r>
            <a:r>
              <a:rPr lang="kk-KZ" sz="3400" dirty="0" smtClean="0"/>
              <a:t>Н</a:t>
            </a:r>
            <a:r>
              <a:rPr lang="kk-KZ" sz="3400" baseline="-25000" dirty="0" smtClean="0"/>
              <a:t>5</a:t>
            </a:r>
            <a:r>
              <a:rPr lang="kk-KZ" sz="3400" dirty="0" smtClean="0"/>
              <a:t>-С(СН</a:t>
            </a:r>
            <a:r>
              <a:rPr lang="ru-RU" sz="3400" baseline="-25000" dirty="0" smtClean="0"/>
              <a:t>3</a:t>
            </a:r>
            <a:r>
              <a:rPr lang="ru-RU" sz="3400" dirty="0" smtClean="0"/>
              <a:t>)=СН</a:t>
            </a:r>
            <a:r>
              <a:rPr lang="ru-RU" sz="3400" baseline="-25000" dirty="0" smtClean="0"/>
              <a:t>2 </a:t>
            </a:r>
            <a:r>
              <a:rPr lang="ru-RU" sz="3400" dirty="0" smtClean="0"/>
              <a:t>+ Н</a:t>
            </a:r>
            <a:r>
              <a:rPr lang="ru-RU" sz="3400" baseline="-25000" dirty="0" smtClean="0"/>
              <a:t>2</a:t>
            </a:r>
          </a:p>
          <a:p>
            <a:pPr algn="ctr">
              <a:buNone/>
            </a:pPr>
            <a:r>
              <a:rPr lang="kk-KZ" sz="4100" b="1" dirty="0" smtClean="0">
                <a:sym typeface="Symbol"/>
              </a:rPr>
              <a:t></a:t>
            </a:r>
            <a:r>
              <a:rPr lang="kk-KZ" sz="4100" b="1" dirty="0" smtClean="0"/>
              <a:t>-метилстиролды кумолдан алу:</a:t>
            </a:r>
          </a:p>
          <a:p>
            <a:pPr>
              <a:buNone/>
            </a:pPr>
            <a:r>
              <a:rPr lang="kk-KZ" sz="3400" dirty="0" smtClean="0"/>
              <a:t>1Сатыда: </a:t>
            </a:r>
          </a:p>
          <a:p>
            <a:pPr>
              <a:buNone/>
            </a:pPr>
            <a:endParaRPr lang="kk-KZ" sz="3400" dirty="0" smtClean="0"/>
          </a:p>
          <a:p>
            <a:pPr>
              <a:buNone/>
            </a:pPr>
            <a:r>
              <a:rPr lang="kk-KZ" sz="3400" dirty="0"/>
              <a:t>2</a:t>
            </a:r>
            <a:r>
              <a:rPr lang="kk-KZ" sz="3400" dirty="0" smtClean="0"/>
              <a:t> сатыда:</a:t>
            </a:r>
          </a:p>
          <a:p>
            <a:pPr>
              <a:buNone/>
            </a:pPr>
            <a:endParaRPr lang="ru-RU" sz="3400" dirty="0" smtClean="0"/>
          </a:p>
          <a:p>
            <a:pPr>
              <a:buNone/>
            </a:pPr>
            <a:endParaRPr lang="ru-RU" sz="3400" dirty="0" smtClean="0"/>
          </a:p>
          <a:p>
            <a:pPr>
              <a:buNone/>
            </a:pPr>
            <a:r>
              <a:rPr lang="kk-KZ" sz="3400" dirty="0" smtClean="0"/>
              <a:t>3 сатыда: </a:t>
            </a:r>
          </a:p>
          <a:p>
            <a:pPr algn="ctr">
              <a:buNone/>
            </a:pPr>
            <a:r>
              <a:rPr lang="kk-KZ" sz="3400" dirty="0" smtClean="0"/>
              <a:t> </a:t>
            </a:r>
            <a:endParaRPr lang="ru-RU" sz="3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4005064"/>
            <a:ext cx="4657725" cy="9620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2131" y="4999772"/>
            <a:ext cx="8220075" cy="10668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96789" y="5967839"/>
            <a:ext cx="6343650" cy="857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591187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kk-KZ" b="1" dirty="0" smtClean="0"/>
              <a:t>Винилпиридиндер:</a:t>
            </a:r>
          </a:p>
          <a:p>
            <a:pPr algn="ctr">
              <a:buNone/>
            </a:pPr>
            <a:r>
              <a:rPr lang="kk-KZ" sz="2800" dirty="0" smtClean="0"/>
              <a:t>ВП (2-ВП, 3-ВП, 4-ВП, 5-Винил-2-метилпиридин, </a:t>
            </a:r>
            <a:endParaRPr lang="en-US" sz="2800" dirty="0" smtClean="0"/>
          </a:p>
          <a:p>
            <a:pPr algn="ctr">
              <a:buNone/>
            </a:pPr>
            <a:r>
              <a:rPr lang="kk-KZ" sz="2800" dirty="0" smtClean="0"/>
              <a:t>2-Винил-5этилпиридин) – түссіз сұйықтар, органикалық еріткіштерде жақсы ериді, суда нашар ериді.</a:t>
            </a:r>
          </a:p>
          <a:p>
            <a:pPr algn="just"/>
            <a:r>
              <a:rPr lang="kk-KZ" sz="2800" dirty="0" smtClean="0"/>
              <a:t>ВП сополимерлері (бутадиен-ВП, изопрен-ВП, бутадиен-стирол-ВП, бутадиен-АН-ПВ) синтезінде қолданады (вулканизаттар) . </a:t>
            </a:r>
          </a:p>
          <a:p>
            <a:pPr algn="just"/>
            <a:r>
              <a:rPr lang="kk-KZ" sz="2800" dirty="0" smtClean="0"/>
              <a:t>ВП латекстер ретінде әр түрлі адгезив, жабындылар, желімдер алуда қолданады.</a:t>
            </a:r>
          </a:p>
          <a:p>
            <a:pPr algn="just"/>
            <a:r>
              <a:rPr lang="kk-KZ" sz="2800" dirty="0" smtClean="0"/>
              <a:t>5В-2МП ПВ Пиридинді каучуктер өндірісінде қолданады. </a:t>
            </a:r>
          </a:p>
          <a:p>
            <a:pPr algn="just"/>
            <a:r>
              <a:rPr lang="kk-KZ" sz="2800" dirty="0" smtClean="0"/>
              <a:t>ВП текстиль, Шайырлап, кинофотоматериалдар, ФармПрепараттар өндірістерінде қолданады.</a:t>
            </a:r>
          </a:p>
          <a:p>
            <a:pPr algn="just"/>
            <a:endParaRPr lang="kk-K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0"/>
            <a:ext cx="8856984" cy="4357694"/>
          </a:xfrm>
        </p:spPr>
        <p:txBody>
          <a:bodyPr>
            <a:normAutofit lnSpcReduction="10000"/>
          </a:bodyPr>
          <a:lstStyle/>
          <a:p>
            <a:pPr marL="1528763" indent="0" algn="r">
              <a:buNone/>
            </a:pPr>
            <a:r>
              <a:rPr lang="ru-RU" dirty="0" smtClean="0"/>
              <a:t> -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түссіз сұйықтық, органикалық еріткіштерде жақсы, суда нашар ериді. </a:t>
            </a:r>
          </a:p>
          <a:p>
            <a:pPr marL="0" indent="1528763" algn="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2-винилпиридин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алғаш рет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1887 г.   </a:t>
            </a:r>
          </a:p>
          <a:p>
            <a:pPr marL="0" indent="1528763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(Пиридин+С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қоспасын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қыздырылған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түтікшеден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өткізумен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синтезделген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Кейіннен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А. Ладенбург 2-пиколинді 2-пиридилэтанолға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оксиметилдеу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оны 2-винилпиридинге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дегидратациялаумен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шығымы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2-винилпиридин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ВП-ды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әдіспен синтездеу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«Ладенбург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-6460" y="-635"/>
            <a:ext cx="1907704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1571604" y="4214818"/>
            <a:ext cx="6357938" cy="239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"/>
            <a:ext cx="8229600" cy="450056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  <a:defRPr/>
            </a:pPr>
            <a:r>
              <a:rPr lang="kk-KZ" b="1" dirty="0" smtClean="0"/>
              <a:t>ВП өндірістік алу әдістері</a:t>
            </a:r>
            <a:r>
              <a:rPr lang="ru-RU" b="1" i="1" dirty="0" smtClean="0"/>
              <a:t> </a:t>
            </a:r>
          </a:p>
          <a:p>
            <a:pPr algn="ctr">
              <a:buNone/>
              <a:defRPr/>
            </a:pPr>
            <a:r>
              <a:rPr lang="ru-RU" b="1" i="1" dirty="0" smtClean="0"/>
              <a:t>5-винил-2-метилпиридиннің </a:t>
            </a:r>
            <a:r>
              <a:rPr lang="ru-RU" b="1" i="1" dirty="0" err="1" smtClean="0"/>
              <a:t>синтезі</a:t>
            </a:r>
            <a:endParaRPr lang="ru-RU" b="1" i="1" dirty="0" smtClean="0"/>
          </a:p>
          <a:p>
            <a:pPr marL="0" algn="just">
              <a:spcBef>
                <a:spcPts val="0"/>
              </a:spcBef>
              <a:defRPr/>
            </a:pPr>
            <a:r>
              <a:rPr lang="ru-RU" dirty="0" smtClean="0"/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Бастапқы алкилпиридин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метилэтилпиридинді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(МЭП)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сатысы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Оның шикі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ацетальдегид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паральдегид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түрінде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algn="just">
              <a:spcBef>
                <a:spcPts val="0"/>
              </a:spcBef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Паральдегидті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артық мөлшердегі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–пен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сұйық фазада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473-523К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5,0-10,0 МПа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COONH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COOH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қатысында қыздырғанда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2-метил-5-этилпиридин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түзіледі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МЭП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дегидрлейді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Жанама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өнімдер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2-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4-пиколиндер,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температурада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қайнайтын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пиридинді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негіздер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МЭП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реакциялық қоспадан ректификациялаумен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бөліп алады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714875"/>
            <a:ext cx="65468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911873"/>
          </a:xfrm>
        </p:spPr>
        <p:txBody>
          <a:bodyPr/>
          <a:lstStyle/>
          <a:p>
            <a:pPr marL="0" indent="0"/>
            <a:r>
              <a:rPr lang="ru-RU" b="1" dirty="0" smtClean="0"/>
              <a:t>2-метил-5-этилпиридиннің </a:t>
            </a:r>
            <a:r>
              <a:rPr lang="ru-RU" b="1" dirty="0" err="1" smtClean="0"/>
              <a:t>дегидрлеуі</a:t>
            </a:r>
            <a:r>
              <a:rPr lang="ru-RU" b="1" dirty="0" smtClean="0"/>
              <a:t>  </a:t>
            </a:r>
            <a:r>
              <a:rPr lang="ru-RU" dirty="0" smtClean="0"/>
              <a:t>МЭП  МВП </a:t>
            </a:r>
            <a:r>
              <a:rPr lang="ru-RU" dirty="0" err="1" smtClean="0"/>
              <a:t>дегидрлеуі</a:t>
            </a:r>
            <a:r>
              <a:rPr lang="ru-RU" dirty="0" smtClean="0"/>
              <a:t> </a:t>
            </a:r>
            <a:r>
              <a:rPr lang="ru-RU" dirty="0" err="1" smtClean="0"/>
              <a:t>қайтымды  эндотермиялық  </a:t>
            </a:r>
            <a:r>
              <a:rPr lang="ru-RU" dirty="0" smtClean="0"/>
              <a:t>реакция.  Процесс  Т-848-923 К, </a:t>
            </a:r>
            <a:r>
              <a:rPr lang="ru-RU" dirty="0" err="1" smtClean="0"/>
              <a:t>инертті</a:t>
            </a:r>
            <a:r>
              <a:rPr lang="ru-RU" dirty="0" smtClean="0"/>
              <a:t> </a:t>
            </a:r>
            <a:r>
              <a:rPr lang="ru-RU" dirty="0" err="1" smtClean="0"/>
              <a:t>тасымалдаушы</a:t>
            </a:r>
            <a:r>
              <a:rPr lang="ru-RU" dirty="0" smtClean="0"/>
              <a:t> (су </a:t>
            </a:r>
            <a:r>
              <a:rPr lang="ru-RU" dirty="0" err="1" smtClean="0"/>
              <a:t>булары</a:t>
            </a:r>
            <a:r>
              <a:rPr lang="ru-RU" dirty="0" smtClean="0"/>
              <a:t>) </a:t>
            </a:r>
            <a:r>
              <a:rPr lang="ru-RU" dirty="0" err="1" smtClean="0"/>
              <a:t>ортасында</a:t>
            </a:r>
            <a:r>
              <a:rPr lang="ru-RU" dirty="0" smtClean="0"/>
              <a:t>.</a:t>
            </a:r>
          </a:p>
          <a:p>
            <a:pPr marL="0" indent="0"/>
            <a:endParaRPr lang="kk-KZ" dirty="0"/>
          </a:p>
          <a:p>
            <a:pPr marL="0" indent="0">
              <a:buNone/>
            </a:pPr>
            <a:endParaRPr lang="ru-RU" dirty="0" smtClean="0"/>
          </a:p>
          <a:p>
            <a:pPr marL="0" indent="0"/>
            <a:r>
              <a:rPr lang="ru-RU" dirty="0" smtClean="0"/>
              <a:t>  </a:t>
            </a:r>
            <a:r>
              <a:rPr lang="ru-RU" b="1" dirty="0" err="1" smtClean="0"/>
              <a:t>Катализаторлар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ru-RU" dirty="0" err="1" smtClean="0"/>
              <a:t>аралас</a:t>
            </a:r>
            <a:r>
              <a:rPr lang="ru-RU" dirty="0" smtClean="0"/>
              <a:t> </a:t>
            </a:r>
            <a:r>
              <a:rPr lang="ru-RU" dirty="0" err="1" smtClean="0"/>
              <a:t>Ме</a:t>
            </a:r>
            <a:r>
              <a:rPr lang="ru-RU" dirty="0" smtClean="0"/>
              <a:t> </a:t>
            </a:r>
            <a:r>
              <a:rPr lang="ru-RU" dirty="0" err="1" smtClean="0"/>
              <a:t>оксидтері</a:t>
            </a:r>
            <a:r>
              <a:rPr lang="ru-RU" dirty="0" smtClean="0"/>
              <a:t>, </a:t>
            </a:r>
            <a:r>
              <a:rPr lang="ru-RU" dirty="0" err="1" smtClean="0"/>
              <a:t>бастапқы компоненттері</a:t>
            </a:r>
            <a:r>
              <a:rPr lang="ru-RU" dirty="0" smtClean="0"/>
              <a:t>  </a:t>
            </a:r>
            <a:r>
              <a:rPr lang="en-US" dirty="0" smtClean="0"/>
              <a:t>Fe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r>
              <a:rPr lang="en-US" baseline="-25000" dirty="0" smtClean="0"/>
              <a:t>3</a:t>
            </a:r>
            <a:r>
              <a:rPr lang="en-US" dirty="0" smtClean="0"/>
              <a:t>, </a:t>
            </a:r>
            <a:r>
              <a:rPr lang="en-US" dirty="0" err="1" smtClean="0"/>
              <a:t>ZnO</a:t>
            </a:r>
            <a:r>
              <a:rPr lang="en-US" dirty="0" smtClean="0"/>
              <a:t>, Mg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r>
              <a:rPr lang="en-US" baseline="-25000" dirty="0" smtClean="0"/>
              <a:t>3</a:t>
            </a:r>
            <a:r>
              <a:rPr lang="en-US" dirty="0" smtClean="0"/>
              <a:t>, A1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r>
              <a:rPr lang="en-US" baseline="-25000" dirty="0" smtClean="0"/>
              <a:t>3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Промоторлар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 Сг</a:t>
            </a:r>
            <a:r>
              <a:rPr lang="ru-RU" baseline="-25000" dirty="0" smtClean="0"/>
              <a:t>2</a:t>
            </a:r>
            <a:r>
              <a:rPr lang="ru-RU" dirty="0" smtClean="0"/>
              <a:t>0</a:t>
            </a:r>
            <a:r>
              <a:rPr lang="ru-RU" baseline="-25000" dirty="0" smtClean="0"/>
              <a:t>3</a:t>
            </a:r>
            <a:r>
              <a:rPr lang="ru-RU" dirty="0" smtClean="0"/>
              <a:t>, К</a:t>
            </a:r>
            <a:r>
              <a:rPr lang="ru-RU" baseline="-25000" dirty="0" smtClean="0"/>
              <a:t>2</a:t>
            </a:r>
            <a:r>
              <a:rPr lang="ru-RU" dirty="0" smtClean="0"/>
              <a:t>С0</a:t>
            </a:r>
            <a:r>
              <a:rPr lang="ru-RU" baseline="-25000" dirty="0" smtClean="0"/>
              <a:t>3</a:t>
            </a:r>
            <a:r>
              <a:rPr lang="ru-RU" dirty="0" smtClean="0"/>
              <a:t>, </a:t>
            </a:r>
            <a:r>
              <a:rPr lang="en-US" dirty="0" smtClean="0"/>
              <a:t>KF,</a:t>
            </a:r>
            <a:r>
              <a:rPr lang="ru-RU" dirty="0" smtClean="0"/>
              <a:t> </a:t>
            </a:r>
            <a:r>
              <a:rPr lang="ru-RU" dirty="0" err="1" smtClean="0"/>
              <a:t>СаО</a:t>
            </a:r>
            <a:r>
              <a:rPr lang="ru-RU" dirty="0" smtClean="0"/>
              <a:t>. МЭП </a:t>
            </a:r>
            <a:r>
              <a:rPr lang="ru-RU" dirty="0" err="1" smtClean="0"/>
              <a:t>конверсиялану</a:t>
            </a:r>
            <a:r>
              <a:rPr lang="ru-RU" dirty="0" smtClean="0"/>
              <a:t> </a:t>
            </a:r>
            <a:r>
              <a:rPr lang="ru-RU" dirty="0" err="1" smtClean="0"/>
              <a:t>дәрежесі  </a:t>
            </a:r>
            <a:r>
              <a:rPr lang="ru-RU" dirty="0" smtClean="0"/>
              <a:t>35-70%,  МВП </a:t>
            </a:r>
            <a:r>
              <a:rPr lang="ru-RU" dirty="0" err="1" smtClean="0"/>
              <a:t>шығымы </a:t>
            </a:r>
            <a:r>
              <a:rPr lang="ru-RU" dirty="0" smtClean="0"/>
              <a:t>- 40-85%.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8858280" cy="4714884"/>
          </a:xfrm>
        </p:spPr>
        <p:txBody>
          <a:bodyPr>
            <a:normAutofit fontScale="70000" lnSpcReduction="20000"/>
          </a:bodyPr>
          <a:lstStyle/>
          <a:p>
            <a:pPr marL="0" algn="ctr">
              <a:spcBef>
                <a:spcPts val="0"/>
              </a:spcBef>
              <a:buNone/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2- мен 4-винилпиридиндер </a:t>
            </a:r>
            <a:r>
              <a:rPr lang="ru-RU" sz="4100" b="1" dirty="0" err="1" smtClean="0">
                <a:latin typeface="Times New Roman" pitchFamily="18" charset="0"/>
                <a:cs typeface="Times New Roman" pitchFamily="18" charset="0"/>
              </a:rPr>
              <a:t>және  </a:t>
            </a: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2-винил-5-этилпиридиннің </a:t>
            </a:r>
            <a:r>
              <a:rPr lang="ru-RU" sz="4100" b="1" dirty="0" err="1" smtClean="0">
                <a:latin typeface="Times New Roman" pitchFamily="18" charset="0"/>
                <a:cs typeface="Times New Roman" pitchFamily="18" charset="0"/>
              </a:rPr>
              <a:t>синтезі</a:t>
            </a:r>
            <a:endParaRPr lang="ru-RU" sz="4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Ладенбург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осы мономерлерді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алудың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бастапқы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өнімдері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2- мен 4-пиколиндер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метилэтилпиридин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spcBef>
                <a:spcPts val="0"/>
              </a:spcBef>
              <a:buNone/>
              <a:defRPr/>
            </a:pP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Пиколиндер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 МЭП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сияқты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ацетальдегид пен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аммиактың конденсациялауымен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алынады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Реакция-газды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фазада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оксидты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катализаторларда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алюмосиликатта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Т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648-723К.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Натижесінде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бірдей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қатынастағы,  жалпы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шығымы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50-60% 2-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4-пиколиндер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түзіледі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  <a:defRPr/>
            </a:pP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  <a:defRPr/>
            </a:pPr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Жанама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өнімдер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4-М-3-ЭП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температурада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қайнайтың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пиридинді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негіздер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 Негізгі өнімдер реакциялық қоспадан ректификациялаумен бөлінеді.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3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929198"/>
            <a:ext cx="84518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828</Words>
  <Application>Microsoft Office PowerPoint</Application>
  <PresentationFormat>Экран (4:3)</PresentationFormat>
  <Paragraphs>89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Тема Office</vt:lpstr>
      <vt:lpstr>Ароматты және гетероциклды орынбасарлары бар винилды мономерлер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-пирролидонды С2Н2-мен тікелей винилдеу</vt:lpstr>
      <vt:lpstr>Презентация PowerPoint</vt:lpstr>
      <vt:lpstr>-пирролидонды жанама винилирдеу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Ароматты және гетероциклды орынбасарлары бар винилды мономерлер</dc:title>
  <dc:creator>Admin</dc:creator>
  <cp:lastModifiedBy>user</cp:lastModifiedBy>
  <cp:revision>44</cp:revision>
  <dcterms:created xsi:type="dcterms:W3CDTF">2012-10-04T16:31:02Z</dcterms:created>
  <dcterms:modified xsi:type="dcterms:W3CDTF">2015-10-05T07:17:32Z</dcterms:modified>
</cp:coreProperties>
</file>